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Open Sans Bold" charset="1" panose="00000000000000000000"/>
      <p:regular r:id="rId32"/>
    </p:embeddedFont>
    <p:embeddedFont>
      <p:font typeface="Bebas Neue Cyrillic" charset="1" panose="02000506000000020004"/>
      <p:regular r:id="rId33"/>
    </p:embeddedFont>
    <p:embeddedFont>
      <p:font typeface="Open San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notesMasters/notesMaster1.xml" Type="http://schemas.openxmlformats.org/officeDocument/2006/relationships/notesMaster"/><Relationship Id="rId35" Target="theme/theme2.xml" Type="http://schemas.openxmlformats.org/officeDocument/2006/relationships/theme"/><Relationship Id="rId36" Target="notesSlides/notesSlide1.xml" Type="http://schemas.openxmlformats.org/officeDocument/2006/relationships/notesSlide"/><Relationship Id="rId37" Target="notesSlides/notesSlide2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4.xml" Type="http://schemas.openxmlformats.org/officeDocument/2006/relationships/notesSlide"/><Relationship Id="rId41" Target="notesSlides/notesSlide5.xml" Type="http://schemas.openxmlformats.org/officeDocument/2006/relationships/notesSlide"/><Relationship Id="rId42" Target="notesSlides/notesSlide6.xml" Type="http://schemas.openxmlformats.org/officeDocument/2006/relationships/notesSlide"/><Relationship Id="rId43" Target="notesSlides/notesSlide7.xml" Type="http://schemas.openxmlformats.org/officeDocument/2006/relationships/notesSlide"/><Relationship Id="rId44" Target="notesSlides/notesSlide8.xml" Type="http://schemas.openxmlformats.org/officeDocument/2006/relationships/notesSlide"/><Relationship Id="rId45" Target="notesSlides/notesSlide9.xml" Type="http://schemas.openxmlformats.org/officeDocument/2006/relationships/notesSlide"/><Relationship Id="rId46" Target="notesSlides/notesSlide10.xml" Type="http://schemas.openxmlformats.org/officeDocument/2006/relationships/notesSlide"/><Relationship Id="rId47" Target="notesSlides/notesSlide11.xml" Type="http://schemas.openxmlformats.org/officeDocument/2006/relationships/notesSlide"/><Relationship Id="rId48" Target="notesSlides/notesSlide12.xml" Type="http://schemas.openxmlformats.org/officeDocument/2006/relationships/notesSlide"/><Relationship Id="rId49" Target="notesSlides/notesSlide13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4.xml" Type="http://schemas.openxmlformats.org/officeDocument/2006/relationships/notesSlide"/><Relationship Id="rId51" Target="notesSlides/notesSlide15.xml" Type="http://schemas.openxmlformats.org/officeDocument/2006/relationships/notesSlide"/><Relationship Id="rId52" Target="notesSlides/notesSlide16.xml" Type="http://schemas.openxmlformats.org/officeDocument/2006/relationships/notesSlide"/><Relationship Id="rId53" Target="notesSlides/notesSlide17.xml" Type="http://schemas.openxmlformats.org/officeDocument/2006/relationships/notesSlide"/><Relationship Id="rId54" Target="notesSlides/notesSlide18.xml" Type="http://schemas.openxmlformats.org/officeDocument/2006/relationships/notesSlide"/><Relationship Id="rId55" Target="notesSlides/notesSlide19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تعريف بسيط لل AI ؟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تتوقعوا احنا لحد دلوقتي في اني نوع فيهم ؟</a:t>
            </a:r>
          </a:p>
          <a:p>
            <a:r>
              <a:rPr lang="en-US"/>
              <a:t>احنا لجد دلوقتي في ال Weak AI </a:t>
            </a:r>
          </a:p>
          <a:p>
            <a:r>
              <a:rPr lang="en-US"/>
              <a:t>طب ايه الفرق بينهم ؟!ّ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موديل متدرب انه يعمل حاجات معينة </a:t>
            </a:r>
          </a:p>
          <a:p>
            <a:r>
              <a:rPr lang="en-US"/>
              <a:t>ذي مثلا Chat gpt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https://github.com/Malak-Alaabiad" TargetMode="External" Type="http://schemas.openxmlformats.org/officeDocument/2006/relationships/hyperlink"/><Relationship Id="rId14" Target="../media/image4.jpeg" Type="http://schemas.openxmlformats.org/officeDocument/2006/relationships/image"/><Relationship Id="rId15" Target="https://www.kaggle.com/malakalaabiad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jpe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https://wa.me/qr/UY7TLN3SD5E4E1" TargetMode="External" Type="http://schemas.openxmlformats.org/officeDocument/2006/relationships/hyperlink"/><Relationship Id="rId9" Target="../media/image2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14264" y="0"/>
            <a:ext cx="11973736" cy="10287000"/>
            <a:chOff x="0" y="0"/>
            <a:chExt cx="31535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535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53577">
                  <a:moveTo>
                    <a:pt x="0" y="0"/>
                  </a:moveTo>
                  <a:lnTo>
                    <a:pt x="3153577" y="0"/>
                  </a:lnTo>
                  <a:lnTo>
                    <a:pt x="31535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535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90011" y="588084"/>
            <a:ext cx="5848546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87151" y="2117130"/>
            <a:ext cx="8359564" cy="2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Machine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432330"/>
            <a:ext cx="8645839" cy="336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8"/>
              </a:lnSpc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Learning </a:t>
            </a:r>
          </a:p>
          <a:p>
            <a:pPr algn="l">
              <a:lnSpc>
                <a:spcPts val="12798"/>
              </a:lnSpc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MSP WorkShop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65337" y="668972"/>
            <a:ext cx="5392849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What is Deep Learning?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40888" y="3969363"/>
            <a:ext cx="15848951" cy="503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Deep Learning is a type of computer technology inspired by the way our brains work.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involves using artificial neural networks with many layers to help computers understand and learn from data, like recognizing faces in photos or understanding spoken language.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It’s what makes some AI systems very good at tasks like image and speech recognition.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829645" y="3055565"/>
            <a:ext cx="7764999" cy="3882499"/>
          </a:xfrm>
          <a:custGeom>
            <a:avLst/>
            <a:gdLst/>
            <a:ahLst/>
            <a:cxnLst/>
            <a:rect r="r" b="b" t="t" l="l"/>
            <a:pathLst>
              <a:path h="3882499" w="7764999">
                <a:moveTo>
                  <a:pt x="0" y="0"/>
                </a:moveTo>
                <a:lnTo>
                  <a:pt x="7764999" y="0"/>
                </a:lnTo>
                <a:lnTo>
                  <a:pt x="7764999" y="3882500"/>
                </a:lnTo>
                <a:lnTo>
                  <a:pt x="0" y="388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42742" y="6620078"/>
            <a:ext cx="4961018" cy="2976611"/>
          </a:xfrm>
          <a:custGeom>
            <a:avLst/>
            <a:gdLst/>
            <a:ahLst/>
            <a:cxnLst/>
            <a:rect r="r" b="b" t="t" l="l"/>
            <a:pathLst>
              <a:path h="2976611" w="4961018">
                <a:moveTo>
                  <a:pt x="0" y="0"/>
                </a:moveTo>
                <a:lnTo>
                  <a:pt x="4961017" y="0"/>
                </a:lnTo>
                <a:lnTo>
                  <a:pt x="4961017" y="2976610"/>
                </a:lnTo>
                <a:lnTo>
                  <a:pt x="0" y="2976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65337" y="632459"/>
            <a:ext cx="5638422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Sub Applications of Dl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93263" y="4280558"/>
            <a:ext cx="15848951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Computer Vision (CV)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 (NLP)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47796" y="668972"/>
            <a:ext cx="5655963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What is Computer vision?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40888" y="3969363"/>
            <a:ext cx="15848951" cy="334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Computer vision is a field of AI that enables computers and systems to derive meaningful information from digital images, videos and other visual inputs - and take actions or make recommendations based on that information.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AI enables computers to think, computer vision enables them to see, observe and understand.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653742" y="7508754"/>
            <a:ext cx="4175870" cy="2087935"/>
          </a:xfrm>
          <a:custGeom>
            <a:avLst/>
            <a:gdLst/>
            <a:ahLst/>
            <a:cxnLst/>
            <a:rect r="r" b="b" t="t" l="l"/>
            <a:pathLst>
              <a:path h="2087935" w="4175870">
                <a:moveTo>
                  <a:pt x="0" y="0"/>
                </a:moveTo>
                <a:lnTo>
                  <a:pt x="4175869" y="0"/>
                </a:lnTo>
                <a:lnTo>
                  <a:pt x="4175869" y="2087934"/>
                </a:lnTo>
                <a:lnTo>
                  <a:pt x="0" y="2087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42550" y="3899199"/>
            <a:ext cx="15848951" cy="503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Classification:</a:t>
            </a: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Create a project that can classify images into different categories, for example: you can build a model that distinguishes between cats and dogs.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 Detection:</a:t>
            </a: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Develop a system that can detect specific objects in images or a video feed. you could create an application that detects, and highlights faces in a live webcam stream.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Lane Detection for Autonomous Cars:</a:t>
            </a: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Build a simple lane detection system that can identify lanes on a road using computer vision. This is a small-scale version of what self-driving cars use.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1442550" y="668972"/>
            <a:ext cx="5375308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examples on computer vision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95173" y="668972"/>
            <a:ext cx="5357767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examples on computer vision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95173" y="4053826"/>
            <a:ext cx="15848951" cy="447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Handwriting Recognition:</a:t>
            </a: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Create a handwriting recognition system that can read and convert handwritten text into digital text.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Color Recognition:</a:t>
            </a: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Build a program that can identify and name the colors in an image. This is a great project for learning about color analysis in computer vision.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Fruit or Vegetable Ripeness Detector:</a:t>
            </a: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Create a system that can determine the ripeness of fruits or vegetables from images. this could be used in food quality control.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8580" y="2892705"/>
            <a:ext cx="13951495" cy="5824749"/>
          </a:xfrm>
          <a:custGeom>
            <a:avLst/>
            <a:gdLst/>
            <a:ahLst/>
            <a:cxnLst/>
            <a:rect r="r" b="b" t="t" l="l"/>
            <a:pathLst>
              <a:path h="5824749" w="13951495">
                <a:moveTo>
                  <a:pt x="0" y="0"/>
                </a:moveTo>
                <a:lnTo>
                  <a:pt x="13951496" y="0"/>
                </a:lnTo>
                <a:lnTo>
                  <a:pt x="13951496" y="5824749"/>
                </a:lnTo>
                <a:lnTo>
                  <a:pt x="0" y="582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91883" y="1190625"/>
            <a:ext cx="10296533" cy="127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84"/>
              </a:lnSpc>
              <a:spcBef>
                <a:spcPct val="0"/>
              </a:spcBef>
            </a:pPr>
            <a:r>
              <a:rPr lang="en-US" sz="94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Image Classification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6931" y="1757847"/>
            <a:ext cx="13334138" cy="7500453"/>
          </a:xfrm>
          <a:custGeom>
            <a:avLst/>
            <a:gdLst/>
            <a:ahLst/>
            <a:cxnLst/>
            <a:rect r="r" b="b" t="t" l="l"/>
            <a:pathLst>
              <a:path h="7500453" w="13334138">
                <a:moveTo>
                  <a:pt x="0" y="0"/>
                </a:moveTo>
                <a:lnTo>
                  <a:pt x="13334138" y="0"/>
                </a:lnTo>
                <a:lnTo>
                  <a:pt x="13334138" y="7500453"/>
                </a:lnTo>
                <a:lnTo>
                  <a:pt x="0" y="7500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6093" y="343875"/>
            <a:ext cx="6736556" cy="127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84"/>
              </a:lnSpc>
              <a:spcBef>
                <a:spcPct val="0"/>
              </a:spcBef>
            </a:pPr>
            <a:r>
              <a:rPr lang="en-US" sz="9489" strike="noStrike" u="none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Object Detection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8568" y="1543901"/>
            <a:ext cx="13864954" cy="7863011"/>
          </a:xfrm>
          <a:custGeom>
            <a:avLst/>
            <a:gdLst/>
            <a:ahLst/>
            <a:cxnLst/>
            <a:rect r="r" b="b" t="t" l="l"/>
            <a:pathLst>
              <a:path h="7863011" w="13864954">
                <a:moveTo>
                  <a:pt x="0" y="0"/>
                </a:moveTo>
                <a:lnTo>
                  <a:pt x="13864954" y="0"/>
                </a:lnTo>
                <a:lnTo>
                  <a:pt x="13864954" y="7863011"/>
                </a:lnTo>
                <a:lnTo>
                  <a:pt x="0" y="786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0673" y="267171"/>
            <a:ext cx="15488627" cy="127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84"/>
              </a:lnSpc>
              <a:spcBef>
                <a:spcPct val="0"/>
              </a:spcBef>
            </a:pPr>
            <a:r>
              <a:rPr lang="en-US" sz="9489" strike="noStrike" u="none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Lane Detection for Autonomous Cars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4765" y="2070179"/>
            <a:ext cx="12778881" cy="7188121"/>
          </a:xfrm>
          <a:custGeom>
            <a:avLst/>
            <a:gdLst/>
            <a:ahLst/>
            <a:cxnLst/>
            <a:rect r="r" b="b" t="t" l="l"/>
            <a:pathLst>
              <a:path h="7188121" w="12778881">
                <a:moveTo>
                  <a:pt x="0" y="0"/>
                </a:moveTo>
                <a:lnTo>
                  <a:pt x="12778881" y="0"/>
                </a:lnTo>
                <a:lnTo>
                  <a:pt x="12778881" y="7188121"/>
                </a:lnTo>
                <a:lnTo>
                  <a:pt x="0" y="7188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56260" y="606990"/>
            <a:ext cx="9975890" cy="127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84"/>
              </a:lnSpc>
              <a:spcBef>
                <a:spcPct val="0"/>
              </a:spcBef>
            </a:pPr>
            <a:r>
              <a:rPr lang="en-US" sz="9489" strike="noStrike" u="none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Handwriting Recognition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07468" y="668972"/>
            <a:ext cx="5392849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What is Natural language Processing (NLP)?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40888" y="3969363"/>
            <a:ext cx="15848951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NLP refers to the branch of computer science - and more specifically, the branch of AI - concerned with giving computers the ability to understand text and spoken words in much the same way human beings can.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242742" y="6620078"/>
            <a:ext cx="4961018" cy="2976611"/>
          </a:xfrm>
          <a:custGeom>
            <a:avLst/>
            <a:gdLst/>
            <a:ahLst/>
            <a:cxnLst/>
            <a:rect r="r" b="b" t="t" l="l"/>
            <a:pathLst>
              <a:path h="2976611" w="4961018">
                <a:moveTo>
                  <a:pt x="0" y="0"/>
                </a:moveTo>
                <a:lnTo>
                  <a:pt x="4961017" y="0"/>
                </a:lnTo>
                <a:lnTo>
                  <a:pt x="4961017" y="2976610"/>
                </a:lnTo>
                <a:lnTo>
                  <a:pt x="0" y="2976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37388" y="668972"/>
            <a:ext cx="5403510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20859" t="0" r="3031" b="0"/>
            <a:stretch>
              <a:fillRect/>
            </a:stretch>
          </p:blipFill>
          <p:spPr>
            <a:xfrm flipH="true" flipV="false">
              <a:off x="0" y="0"/>
              <a:ext cx="10179583" cy="8916606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0833481" y="2437921"/>
            <a:ext cx="4392426" cy="288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What Is Artificial Intelligence?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833481" y="5587567"/>
            <a:ext cx="2931669" cy="48938"/>
            <a:chOff x="0" y="0"/>
            <a:chExt cx="772127" cy="128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95173" y="632459"/>
            <a:ext cx="5375308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examples on Nlp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43343" y="3951822"/>
            <a:ext cx="15848951" cy="334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classification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Part-of-Speech Tagging (POS)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Text Summarization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Sentiment Analysis ( positive or negative review )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Machine Translation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Language Generation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298282" y="2677647"/>
            <a:ext cx="4961018" cy="2976611"/>
          </a:xfrm>
          <a:custGeom>
            <a:avLst/>
            <a:gdLst/>
            <a:ahLst/>
            <a:cxnLst/>
            <a:rect r="r" b="b" t="t" l="l"/>
            <a:pathLst>
              <a:path h="2976611" w="4961018">
                <a:moveTo>
                  <a:pt x="0" y="0"/>
                </a:moveTo>
                <a:lnTo>
                  <a:pt x="4961018" y="0"/>
                </a:lnTo>
                <a:lnTo>
                  <a:pt x="4961018" y="2976610"/>
                </a:lnTo>
                <a:lnTo>
                  <a:pt x="0" y="2976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49683" y="668972"/>
            <a:ext cx="5543838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20859" t="0" r="3031" b="0"/>
            <a:stretch>
              <a:fillRect/>
            </a:stretch>
          </p:blipFill>
          <p:spPr>
            <a:xfrm flipH="true" flipV="false">
              <a:off x="0" y="0"/>
              <a:ext cx="10179583" cy="8916606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0833481" y="3391770"/>
            <a:ext cx="6956359" cy="194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What about the future of AI?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833481" y="5587567"/>
            <a:ext cx="2931669" cy="48938"/>
            <a:chOff x="0" y="0"/>
            <a:chExt cx="772127" cy="128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49683" y="668972"/>
            <a:ext cx="5263182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20859" t="0" r="3031" b="0"/>
            <a:stretch>
              <a:fillRect/>
            </a:stretch>
          </p:blipFill>
          <p:spPr>
            <a:xfrm flipH="true" flipV="false">
              <a:off x="0" y="0"/>
              <a:ext cx="10179583" cy="8916606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0833481" y="3391770"/>
            <a:ext cx="6956359" cy="194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Can AI replace human jobs?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833481" y="5587567"/>
            <a:ext cx="2931669" cy="48938"/>
            <a:chOff x="0" y="0"/>
            <a:chExt cx="772127" cy="128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0091" y="668972"/>
            <a:ext cx="5287603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076" y="2077147"/>
            <a:ext cx="15825139" cy="108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0"/>
              </a:lnSpc>
            </a:pPr>
            <a:r>
              <a:rPr lang="en-US" sz="80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The answer in simple way is </a:t>
            </a:r>
            <a:r>
              <a:rPr lang="en-US" sz="8089">
                <a:solidFill>
                  <a:srgbClr val="FF313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noooo</a:t>
            </a:r>
            <a:r>
              <a:rPr lang="en-US" sz="80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!!!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40888" y="3969363"/>
            <a:ext cx="15848951" cy="278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Did calculators replace math teachers’ jobs when they were invented?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 at all; they simply made certain tasks easier and faster.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Similarly, with AI, It mostly replaces basic jobs that don’t need creativity, while speeding up other tasks.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42550" y="668972"/>
            <a:ext cx="5691045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how will ai reshape the future and its jobs?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40888" y="3969363"/>
            <a:ext cx="15848951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Automation and job displacement 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Transformation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New Job Creation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Ethical and Regulatory Roles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18354" y="635952"/>
            <a:ext cx="6121869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522440" y="1028700"/>
            <a:ext cx="4736860" cy="9258300"/>
            <a:chOff x="0" y="0"/>
            <a:chExt cx="1247568" cy="243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7568" cy="2438400"/>
            </a:xfrm>
            <a:custGeom>
              <a:avLst/>
              <a:gdLst/>
              <a:ahLst/>
              <a:cxnLst/>
              <a:rect r="r" b="b" t="t" l="l"/>
              <a:pathLst>
                <a:path h="2438400" w="1247568">
                  <a:moveTo>
                    <a:pt x="0" y="0"/>
                  </a:moveTo>
                  <a:lnTo>
                    <a:pt x="1247568" y="0"/>
                  </a:lnTo>
                  <a:lnTo>
                    <a:pt x="1247568" y="2438400"/>
                  </a:lnTo>
                  <a:lnTo>
                    <a:pt x="0" y="24384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47568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614807" y="2159045"/>
            <a:ext cx="7815266" cy="5968909"/>
          </a:xfrm>
          <a:custGeom>
            <a:avLst/>
            <a:gdLst/>
            <a:ahLst/>
            <a:cxnLst/>
            <a:rect r="r" b="b" t="t" l="l"/>
            <a:pathLst>
              <a:path h="5968909" w="7815266">
                <a:moveTo>
                  <a:pt x="0" y="0"/>
                </a:moveTo>
                <a:lnTo>
                  <a:pt x="7815266" y="0"/>
                </a:lnTo>
                <a:lnTo>
                  <a:pt x="7815266" y="5968910"/>
                </a:lnTo>
                <a:lnTo>
                  <a:pt x="0" y="596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796723" y="2344880"/>
            <a:ext cx="7439296" cy="3952057"/>
            <a:chOff x="0" y="0"/>
            <a:chExt cx="9919061" cy="5269409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5"/>
            <a:srcRect l="0" t="7923" r="0" b="21244"/>
            <a:stretch>
              <a:fillRect/>
            </a:stretch>
          </p:blipFill>
          <p:spPr>
            <a:xfrm flipH="false" flipV="false">
              <a:off x="0" y="0"/>
              <a:ext cx="9919061" cy="5269409"/>
            </a:xfrm>
            <a:prstGeom prst="rect">
              <a:avLst/>
            </a:prstGeom>
          </p:spPr>
        </p:pic>
      </p:grpSp>
      <p:sp>
        <p:nvSpPr>
          <p:cNvPr name="TextBox 17" id="17"/>
          <p:cNvSpPr txBox="true"/>
          <p:nvPr/>
        </p:nvSpPr>
        <p:spPr>
          <a:xfrm rot="0">
            <a:off x="2115127" y="2587870"/>
            <a:ext cx="4807411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Contact me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115127" y="3739051"/>
            <a:ext cx="1757694" cy="47625"/>
            <a:chOff x="0" y="0"/>
            <a:chExt cx="462932" cy="125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2932" cy="12543"/>
            </a:xfrm>
            <a:custGeom>
              <a:avLst/>
              <a:gdLst/>
              <a:ahLst/>
              <a:cxnLst/>
              <a:rect r="r" b="b" t="t" l="l"/>
              <a:pathLst>
                <a:path h="12543" w="462932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115127" y="4770232"/>
            <a:ext cx="348414" cy="348414"/>
          </a:xfrm>
          <a:custGeom>
            <a:avLst/>
            <a:gdLst/>
            <a:ahLst/>
            <a:cxnLst/>
            <a:rect r="r" b="b" t="t" l="l"/>
            <a:pathLst>
              <a:path h="348414" w="348414">
                <a:moveTo>
                  <a:pt x="0" y="0"/>
                </a:moveTo>
                <a:lnTo>
                  <a:pt x="348414" y="0"/>
                </a:lnTo>
                <a:lnTo>
                  <a:pt x="348414" y="348414"/>
                </a:lnTo>
                <a:lnTo>
                  <a:pt x="0" y="348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746961" y="4776456"/>
            <a:ext cx="3464656" cy="30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  <a:spcBef>
                <a:spcPct val="0"/>
              </a:spcBef>
            </a:pPr>
            <a:r>
              <a:rPr lang="en-US" sz="1834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 tooltip="https://wa.me/qr/UY7TLN3SD5E4E1"/>
              </a:rPr>
              <a:t>WhatsApp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115127" y="5672812"/>
            <a:ext cx="348414" cy="348414"/>
          </a:xfrm>
          <a:custGeom>
            <a:avLst/>
            <a:gdLst/>
            <a:ahLst/>
            <a:cxnLst/>
            <a:rect r="r" b="b" t="t" l="l"/>
            <a:pathLst>
              <a:path h="348414" w="348414">
                <a:moveTo>
                  <a:pt x="0" y="0"/>
                </a:moveTo>
                <a:lnTo>
                  <a:pt x="348414" y="0"/>
                </a:lnTo>
                <a:lnTo>
                  <a:pt x="348414" y="348414"/>
                </a:lnTo>
                <a:lnTo>
                  <a:pt x="0" y="348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746961" y="5679036"/>
            <a:ext cx="5056377" cy="30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  <a:spcBef>
                <a:spcPct val="0"/>
              </a:spcBef>
            </a:pPr>
            <a:r>
              <a:rPr lang="en-US" sz="1834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LinkedIn : Malak Al-Aabiad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115127" y="8375405"/>
            <a:ext cx="348414" cy="348414"/>
          </a:xfrm>
          <a:custGeom>
            <a:avLst/>
            <a:gdLst/>
            <a:ahLst/>
            <a:cxnLst/>
            <a:rect r="r" b="b" t="t" l="l"/>
            <a:pathLst>
              <a:path h="348414" w="348414">
                <a:moveTo>
                  <a:pt x="0" y="0"/>
                </a:moveTo>
                <a:lnTo>
                  <a:pt x="348414" y="0"/>
                </a:lnTo>
                <a:lnTo>
                  <a:pt x="348414" y="348414"/>
                </a:lnTo>
                <a:lnTo>
                  <a:pt x="0" y="3484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746961" y="6586551"/>
            <a:ext cx="3464656" cy="30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  <a:spcBef>
                <a:spcPct val="0"/>
              </a:spcBef>
            </a:pPr>
            <a:r>
              <a:rPr lang="en-US" sz="1834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13" tooltip="https://github.com/Malak-Alaabiad"/>
              </a:rPr>
              <a:t>Github : Malak-Alaabiad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2115127" y="6573676"/>
            <a:ext cx="348414" cy="348414"/>
          </a:xfrm>
          <a:custGeom>
            <a:avLst/>
            <a:gdLst/>
            <a:ahLst/>
            <a:cxnLst/>
            <a:rect r="r" b="b" t="t" l="l"/>
            <a:pathLst>
              <a:path h="348414" w="348414">
                <a:moveTo>
                  <a:pt x="0" y="0"/>
                </a:moveTo>
                <a:lnTo>
                  <a:pt x="348414" y="0"/>
                </a:lnTo>
                <a:lnTo>
                  <a:pt x="348414" y="348415"/>
                </a:lnTo>
                <a:lnTo>
                  <a:pt x="0" y="348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746961" y="8417997"/>
            <a:ext cx="3464656" cy="30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  <a:spcBef>
                <a:spcPct val="0"/>
              </a:spcBef>
            </a:pPr>
            <a:r>
              <a:rPr lang="en-US" sz="18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malakkalaabiadd@gmail.com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2115127" y="7474541"/>
            <a:ext cx="348414" cy="348414"/>
          </a:xfrm>
          <a:custGeom>
            <a:avLst/>
            <a:gdLst/>
            <a:ahLst/>
            <a:cxnLst/>
            <a:rect r="r" b="b" t="t" l="l"/>
            <a:pathLst>
              <a:path h="348414" w="348414">
                <a:moveTo>
                  <a:pt x="0" y="0"/>
                </a:moveTo>
                <a:lnTo>
                  <a:pt x="348414" y="0"/>
                </a:lnTo>
                <a:lnTo>
                  <a:pt x="348414" y="348414"/>
                </a:lnTo>
                <a:lnTo>
                  <a:pt x="0" y="348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746961" y="7620173"/>
            <a:ext cx="3464656" cy="30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8"/>
              </a:lnSpc>
              <a:spcBef>
                <a:spcPct val="0"/>
              </a:spcBef>
            </a:pPr>
            <a:r>
              <a:rPr lang="en-US" sz="1834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15" tooltip="https://www.kaggle.com/malakalaabiad"/>
              </a:rPr>
              <a:t>Kaggle : Malak Al-Aabiad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0"/>
            <a:ext cx="14042146" cy="10287000"/>
            <a:chOff x="0" y="0"/>
            <a:chExt cx="369834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983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98343">
                  <a:moveTo>
                    <a:pt x="0" y="0"/>
                  </a:moveTo>
                  <a:lnTo>
                    <a:pt x="3698343" y="0"/>
                  </a:lnTo>
                  <a:lnTo>
                    <a:pt x="369834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69834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89927" y="635952"/>
            <a:ext cx="6244656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3769" y="2606541"/>
            <a:ext cx="8359564" cy="239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0617" y="4712190"/>
            <a:ext cx="12622021" cy="384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08"/>
              </a:lnSpc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For your attention</a:t>
            </a:r>
          </a:p>
          <a:p>
            <a:pPr algn="l">
              <a:lnSpc>
                <a:spcPts val="14908"/>
              </a:lnSpc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see you next session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98530" y="1028700"/>
            <a:ext cx="5360770" cy="9258300"/>
            <a:chOff x="0" y="0"/>
            <a:chExt cx="7147693" cy="123444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10379" t="0" r="2712" b="0"/>
            <a:stretch>
              <a:fillRect/>
            </a:stretch>
          </p:blipFill>
          <p:spPr>
            <a:xfrm flipH="false" flipV="false">
              <a:off x="0" y="0"/>
              <a:ext cx="7147693" cy="12344400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495173" y="668972"/>
            <a:ext cx="5622208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0888" y="2234027"/>
            <a:ext cx="653769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Types of AI?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40888" y="4702376"/>
            <a:ext cx="807124" cy="807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068385" y="4901119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51736" y="4616651"/>
            <a:ext cx="3965645" cy="22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Weak AI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Narrow AI 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Artificial Narrow Intelligence (ANI)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713819" y="4702376"/>
            <a:ext cx="807124" cy="8071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841315" y="4901119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24667" y="4616651"/>
            <a:ext cx="3973863" cy="306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Strong AI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Artificial General Intelligence (AGI)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Artificial Super Intelligence (ASI)</a:t>
            </a:r>
          </a:p>
          <a:p>
            <a:pPr algn="l">
              <a:lnSpc>
                <a:spcPts val="6719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56818" y="632755"/>
            <a:ext cx="5568259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076" y="2575389"/>
            <a:ext cx="15825139" cy="288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Weak AI</a:t>
            </a:r>
          </a:p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Narrow AI or Artificial Narrow Intelligence (ANI)</a:t>
            </a:r>
          </a:p>
          <a:p>
            <a:pPr algn="l">
              <a:lnSpc>
                <a:spcPts val="7463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917076" y="4471435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11717" y="2494918"/>
            <a:ext cx="1180349" cy="1460267"/>
            <a:chOff x="0" y="0"/>
            <a:chExt cx="1188649" cy="14705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8649" cy="1470536"/>
            </a:xfrm>
            <a:custGeom>
              <a:avLst/>
              <a:gdLst/>
              <a:ahLst/>
              <a:cxnLst/>
              <a:rect r="r" b="b" t="t" l="l"/>
              <a:pathLst>
                <a:path h="1470536" w="1188649">
                  <a:moveTo>
                    <a:pt x="0" y="0"/>
                  </a:moveTo>
                  <a:lnTo>
                    <a:pt x="1188649" y="0"/>
                  </a:lnTo>
                  <a:lnTo>
                    <a:pt x="1188649" y="1470536"/>
                  </a:lnTo>
                  <a:lnTo>
                    <a:pt x="0" y="1470536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88649" cy="1508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5826" y="2876907"/>
            <a:ext cx="552131" cy="62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6"/>
              </a:lnSpc>
              <a:spcBef>
                <a:spcPct val="0"/>
              </a:spcBef>
            </a:pPr>
            <a:r>
              <a:rPr lang="en-US" b="true" sz="371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0888" y="4616651"/>
            <a:ext cx="15848951" cy="250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an AI that is trained and focused to perform specific tasks. 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drives most of the AI that surrounds us today.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56818" y="632755"/>
            <a:ext cx="5112193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7156" y="2055803"/>
            <a:ext cx="15825139" cy="382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Strong AI</a:t>
            </a:r>
          </a:p>
          <a:p>
            <a:pPr algn="l" marL="1595481" indent="-797741" lvl="1">
              <a:lnSpc>
                <a:spcPts val="7463"/>
              </a:lnSpc>
              <a:buAutoNum type="arabicPeriod" startAt="1"/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Artifici</a:t>
            </a: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al General Intelligence (AGI) </a:t>
            </a:r>
          </a:p>
          <a:p>
            <a:pPr algn="l" marL="1595481" indent="-797741" lvl="1">
              <a:lnSpc>
                <a:spcPts val="7463"/>
              </a:lnSpc>
              <a:buAutoNum type="arabicPeriod" startAt="1"/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Artificial Super Intelligence (ASI)</a:t>
            </a:r>
          </a:p>
          <a:p>
            <a:pPr algn="l">
              <a:lnSpc>
                <a:spcPts val="7463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808183" y="5094562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76469" y="1931978"/>
            <a:ext cx="1180349" cy="1460267"/>
            <a:chOff x="0" y="0"/>
            <a:chExt cx="1188649" cy="14705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8649" cy="1470536"/>
            </a:xfrm>
            <a:custGeom>
              <a:avLst/>
              <a:gdLst/>
              <a:ahLst/>
              <a:cxnLst/>
              <a:rect r="r" b="b" t="t" l="l"/>
              <a:pathLst>
                <a:path h="1470536" w="1188649">
                  <a:moveTo>
                    <a:pt x="0" y="0"/>
                  </a:moveTo>
                  <a:lnTo>
                    <a:pt x="1188649" y="0"/>
                  </a:lnTo>
                  <a:lnTo>
                    <a:pt x="1188649" y="1470536"/>
                  </a:lnTo>
                  <a:lnTo>
                    <a:pt x="0" y="1470536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88649" cy="1508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90578" y="2313966"/>
            <a:ext cx="552131" cy="62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6"/>
              </a:lnSpc>
              <a:spcBef>
                <a:spcPct val="0"/>
              </a:spcBef>
            </a:pPr>
            <a:r>
              <a:rPr lang="en-US" b="true" sz="371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3424" y="5489765"/>
            <a:ext cx="16098871" cy="398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08" indent="-410204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AGI is a theoretical form of AI where a machine would have an intelligence equal to humans; It would have a self-aware consciousness that can solve problems, Learn , and plan for the future.</a:t>
            </a:r>
          </a:p>
          <a:p>
            <a:pPr algn="l">
              <a:lnSpc>
                <a:spcPts val="5319"/>
              </a:lnSpc>
            </a:pPr>
          </a:p>
          <a:p>
            <a:pPr algn="l" marL="820408" indent="-410204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ASI would surpass the Intelligence and ability of the human brain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84765" y="668972"/>
            <a:ext cx="5842034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20859" t="0" r="3031" b="0"/>
            <a:stretch>
              <a:fillRect/>
            </a:stretch>
          </p:blipFill>
          <p:spPr>
            <a:xfrm flipH="true" flipV="false">
              <a:off x="0" y="0"/>
              <a:ext cx="10179583" cy="8916606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0833481" y="4146032"/>
            <a:ext cx="4998916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Sub fields of AI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833481" y="5587567"/>
            <a:ext cx="2931669" cy="48938"/>
            <a:chOff x="0" y="0"/>
            <a:chExt cx="772127" cy="128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28730" y="1414914"/>
            <a:ext cx="13106926" cy="8077143"/>
          </a:xfrm>
          <a:custGeom>
            <a:avLst/>
            <a:gdLst/>
            <a:ahLst/>
            <a:cxnLst/>
            <a:rect r="r" b="b" t="t" l="l"/>
            <a:pathLst>
              <a:path h="8077143" w="13106926">
                <a:moveTo>
                  <a:pt x="0" y="0"/>
                </a:moveTo>
                <a:lnTo>
                  <a:pt x="13106926" y="0"/>
                </a:lnTo>
                <a:lnTo>
                  <a:pt x="13106926" y="8077143"/>
                </a:lnTo>
                <a:lnTo>
                  <a:pt x="0" y="8077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7632" y="588084"/>
            <a:ext cx="542793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7884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42550" y="668972"/>
            <a:ext cx="5375308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What is Machine learning?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40888" y="3969363"/>
            <a:ext cx="15848951" cy="503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Machine Learning (ML) is a discipline of AI that provides machines with the ability to automatically learn from data and past experiences while identifying patterns to make predictions with minimal human intervention.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ML methods enable computers to operate autonomously without explicit programming.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ML applications are fed with new data, and they can independently learn, grow, develop, and adapt.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1717" y="402443"/>
            <a:ext cx="454926" cy="447482"/>
          </a:xfrm>
          <a:custGeom>
            <a:avLst/>
            <a:gdLst/>
            <a:ahLst/>
            <a:cxnLst/>
            <a:rect r="r" b="b" t="t" l="l"/>
            <a:pathLst>
              <a:path h="447482" w="454926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40888" y="3383895"/>
            <a:ext cx="2931669" cy="48938"/>
            <a:chOff x="0" y="0"/>
            <a:chExt cx="772127" cy="128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8359" y="357371"/>
            <a:ext cx="1018977" cy="1057543"/>
          </a:xfrm>
          <a:custGeom>
            <a:avLst/>
            <a:gdLst/>
            <a:ahLst/>
            <a:cxnLst/>
            <a:rect r="r" b="b" t="t" l="l"/>
            <a:pathLst>
              <a:path h="1057543" w="1018977">
                <a:moveTo>
                  <a:pt x="0" y="0"/>
                </a:moveTo>
                <a:lnTo>
                  <a:pt x="1018977" y="0"/>
                </a:lnTo>
                <a:lnTo>
                  <a:pt x="1018977" y="1057543"/>
                </a:lnTo>
                <a:lnTo>
                  <a:pt x="0" y="105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784" b="0"/>
            </a:stretch>
          </a:blipFill>
          <a:ln w="38100" cap="rnd">
            <a:solidFill>
              <a:srgbClr val="F5F6F5"/>
            </a:solidFill>
            <a:prstDash val="solid"/>
            <a:round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285055" y="2739870"/>
            <a:ext cx="3457160" cy="1783983"/>
          </a:xfrm>
          <a:custGeom>
            <a:avLst/>
            <a:gdLst/>
            <a:ahLst/>
            <a:cxnLst/>
            <a:rect r="r" b="b" t="t" l="l"/>
            <a:pathLst>
              <a:path h="1783983" w="3457160">
                <a:moveTo>
                  <a:pt x="0" y="0"/>
                </a:moveTo>
                <a:lnTo>
                  <a:pt x="3457159" y="0"/>
                </a:lnTo>
                <a:lnTo>
                  <a:pt x="3457159" y="1783983"/>
                </a:lnTo>
                <a:lnTo>
                  <a:pt x="0" y="1783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34358" y="7349452"/>
            <a:ext cx="4567225" cy="2569064"/>
          </a:xfrm>
          <a:custGeom>
            <a:avLst/>
            <a:gdLst/>
            <a:ahLst/>
            <a:cxnLst/>
            <a:rect r="r" b="b" t="t" l="l"/>
            <a:pathLst>
              <a:path h="2569064" w="4567225">
                <a:moveTo>
                  <a:pt x="0" y="0"/>
                </a:moveTo>
                <a:lnTo>
                  <a:pt x="4567225" y="0"/>
                </a:lnTo>
                <a:lnTo>
                  <a:pt x="4567225" y="2569064"/>
                </a:lnTo>
                <a:lnTo>
                  <a:pt x="0" y="25690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52220" y="3631861"/>
            <a:ext cx="5217612" cy="2934907"/>
          </a:xfrm>
          <a:custGeom>
            <a:avLst/>
            <a:gdLst/>
            <a:ahLst/>
            <a:cxnLst/>
            <a:rect r="r" b="b" t="t" l="l"/>
            <a:pathLst>
              <a:path h="2934907" w="5217612">
                <a:moveTo>
                  <a:pt x="0" y="0"/>
                </a:moveTo>
                <a:lnTo>
                  <a:pt x="5217612" y="0"/>
                </a:lnTo>
                <a:lnTo>
                  <a:pt x="5217612" y="2934907"/>
                </a:lnTo>
                <a:lnTo>
                  <a:pt x="0" y="2934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0255" y="632755"/>
            <a:ext cx="5480554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MSP tech club - Helwan University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92295" y="9568113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17076" y="2058097"/>
            <a:ext cx="1582513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Projects on AI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0255" y="4162313"/>
            <a:ext cx="15848951" cy="447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Spam Filtering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Breast Cancer Prediction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House Price Prediction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Calories Burned Prediction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 and Gender Detection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Gender Classification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Heart Disease Prediction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Pneumonia Detection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DAGTRULvL08</dc:identifier>
  <dcterms:modified xsi:type="dcterms:W3CDTF">2011-08-01T06:04:30Z</dcterms:modified>
  <cp:revision>1</cp:revision>
  <dc:title>MSP AI Workshop session 1</dc:title>
</cp:coreProperties>
</file>